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2"/>
  </p:sldMasterIdLst>
  <p:notesMasterIdLst>
    <p:notesMasterId r:id="rId5"/>
  </p:notesMasterIdLst>
  <p:handoutMasterIdLst>
    <p:handoutMasterId r:id="rId6"/>
  </p:handoutMasterIdLst>
  <p:sldIdLst>
    <p:sldId id="271" r:id="rId3"/>
    <p:sldId id="272" r:id="rId4"/>
  </p:sldIdLst>
  <p:sldSz cx="6858000" cy="9906000" type="A4"/>
  <p:notesSz cx="9926638" cy="14352588"/>
  <p:defaultTextStyle>
    <a:defPPr>
      <a:defRPr lang="en-US"/>
    </a:defPPr>
    <a:lvl1pPr marL="0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015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031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046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061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076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092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107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123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76973"/>
    <a:srgbClr val="93CDDD"/>
    <a:srgbClr val="F8DB00"/>
    <a:srgbClr val="FF5050"/>
    <a:srgbClr val="F33B08"/>
    <a:srgbClr val="17375E"/>
    <a:srgbClr val="0F4A6B"/>
    <a:srgbClr val="17365D"/>
    <a:srgbClr val="457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 autoAdjust="0"/>
    <p:restoredTop sz="82424" autoAdjust="0"/>
  </p:normalViewPr>
  <p:slideViewPr>
    <p:cSldViewPr snapToGrid="0">
      <p:cViewPr>
        <p:scale>
          <a:sx n="78" d="100"/>
          <a:sy n="78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122"/>
          </a:xfrm>
          <a:prstGeom prst="rect">
            <a:avLst/>
          </a:prstGeom>
        </p:spPr>
        <p:txBody>
          <a:bodyPr vert="horz" lIns="135468" tIns="67735" rIns="135468" bIns="6773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720122"/>
          </a:xfrm>
          <a:prstGeom prst="rect">
            <a:avLst/>
          </a:prstGeom>
        </p:spPr>
        <p:txBody>
          <a:bodyPr vert="horz" lIns="135468" tIns="67735" rIns="135468" bIns="67735" rtlCol="0"/>
          <a:lstStyle>
            <a:lvl1pPr algn="r">
              <a:defRPr sz="1700"/>
            </a:lvl1pPr>
          </a:lstStyle>
          <a:p>
            <a:fld id="{2BCAFC7A-71DD-4C2C-B63D-60FDC7DD544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3632472"/>
            <a:ext cx="4301543" cy="720121"/>
          </a:xfrm>
          <a:prstGeom prst="rect">
            <a:avLst/>
          </a:prstGeom>
        </p:spPr>
        <p:txBody>
          <a:bodyPr vert="horz" lIns="135468" tIns="67735" rIns="135468" bIns="6773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2" y="13632472"/>
            <a:ext cx="4301543" cy="720121"/>
          </a:xfrm>
          <a:prstGeom prst="rect">
            <a:avLst/>
          </a:prstGeom>
        </p:spPr>
        <p:txBody>
          <a:bodyPr vert="horz" lIns="135468" tIns="67735" rIns="135468" bIns="67735" rtlCol="0" anchor="b"/>
          <a:lstStyle>
            <a:lvl1pPr algn="r">
              <a:defRPr sz="1700"/>
            </a:lvl1pPr>
          </a:lstStyle>
          <a:p>
            <a:fld id="{DA6FC261-E491-4C42-A663-B95247CC46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122"/>
          </a:xfrm>
          <a:prstGeom prst="rect">
            <a:avLst/>
          </a:prstGeom>
        </p:spPr>
        <p:txBody>
          <a:bodyPr vert="horz" lIns="135468" tIns="67735" rIns="135468" bIns="6773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720122"/>
          </a:xfrm>
          <a:prstGeom prst="rect">
            <a:avLst/>
          </a:prstGeom>
        </p:spPr>
        <p:txBody>
          <a:bodyPr vert="horz" lIns="135468" tIns="67735" rIns="135468" bIns="67735" rtlCol="0"/>
          <a:lstStyle>
            <a:lvl1pPr algn="r">
              <a:defRPr sz="1700"/>
            </a:lvl1pPr>
          </a:lstStyle>
          <a:p>
            <a:fld id="{D85ECAFD-F005-4163-B10D-85806DC43F93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1795463"/>
            <a:ext cx="3351212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468" tIns="67735" rIns="135468" bIns="677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7182"/>
            <a:ext cx="7941310" cy="5651332"/>
          </a:xfrm>
          <a:prstGeom prst="rect">
            <a:avLst/>
          </a:prstGeom>
        </p:spPr>
        <p:txBody>
          <a:bodyPr vert="horz" lIns="135468" tIns="67735" rIns="135468" bIns="677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632472"/>
            <a:ext cx="4301543" cy="720121"/>
          </a:xfrm>
          <a:prstGeom prst="rect">
            <a:avLst/>
          </a:prstGeom>
        </p:spPr>
        <p:txBody>
          <a:bodyPr vert="horz" lIns="135468" tIns="67735" rIns="135468" bIns="6773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2" y="13632472"/>
            <a:ext cx="4301543" cy="720121"/>
          </a:xfrm>
          <a:prstGeom prst="rect">
            <a:avLst/>
          </a:prstGeom>
        </p:spPr>
        <p:txBody>
          <a:bodyPr vert="horz" lIns="135468" tIns="67735" rIns="135468" bIns="67735" rtlCol="0" anchor="b"/>
          <a:lstStyle>
            <a:lvl1pPr algn="r">
              <a:defRPr sz="1700"/>
            </a:lvl1pPr>
          </a:lstStyle>
          <a:p>
            <a:fld id="{333E963C-1534-4F8D-B2A7-66D81AA259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015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031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046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061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076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092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107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123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08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hyperlink" Target="mailto:info@secmgmt.uniroma2.i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>
            <a:extLst>
              <a:ext uri="{FF2B5EF4-FFF2-40B4-BE49-F238E27FC236}">
                <a16:creationId xmlns:a16="http://schemas.microsoft.com/office/drawing/2014/main" id="{3C27DDD9-EC3E-514E-BE81-A6470544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9" y="3182230"/>
            <a:ext cx="6407361" cy="645781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0" y="-16330"/>
            <a:ext cx="6858000" cy="129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  <a:highlight>
                <a:srgbClr val="008000"/>
              </a:highlight>
              <a:latin typeface="Apple Braille" pitchFamily="2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9950B96-4E63-2A44-BB47-0F8BB97C89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1" y="325566"/>
            <a:ext cx="541865" cy="56240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241E381-58A7-0148-87FB-153187E5C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4" y="349210"/>
            <a:ext cx="327459" cy="59747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155568" y="206511"/>
            <a:ext cx="264522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8DB00"/>
                </a:solidFill>
                <a:latin typeface="Apple Braille" pitchFamily="2" charset="0"/>
              </a:rPr>
              <a:t>Centro Studi in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8DB00"/>
                </a:solidFill>
                <a:latin typeface="Apple Braille" pitchFamily="2" charset="0"/>
              </a:rPr>
              <a:t>Intelligence Economica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8DB00"/>
                </a:solidFill>
                <a:latin typeface="Apple Braille" pitchFamily="2" charset="0"/>
              </a:rPr>
              <a:t>e Security Management</a:t>
            </a:r>
            <a:r>
              <a:rPr lang="it-IT" altLang="it-IT" sz="1800" b="1" dirty="0">
                <a:solidFill>
                  <a:srgbClr val="F8DB00"/>
                </a:solidFill>
                <a:latin typeface="Apple Braille" pitchFamily="2" charset="0"/>
              </a:rPr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1" y="1319085"/>
            <a:ext cx="6800797" cy="734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latin typeface="Apple Braille" pitchFamily="2" charset="0"/>
              </a:rPr>
              <a:t>WEBINAR DI AGGIORNAMENTO PER PROFESSIONISTI DELLA SECURITY E DELLA GESTIONE DELLE RISORSE UMANE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85880" y="2144474"/>
            <a:ext cx="5085663" cy="440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baseline="30000" dirty="0">
                <a:solidFill>
                  <a:schemeClr val="bg1"/>
                </a:solidFill>
                <a:latin typeface="Apple Braille" pitchFamily="2" charset="0"/>
              </a:rPr>
              <a:t>«</a:t>
            </a:r>
            <a:r>
              <a:rPr lang="it-IT" sz="2800" b="1" dirty="0">
                <a:solidFill>
                  <a:schemeClr val="bg1"/>
                </a:solidFill>
                <a:latin typeface="Apple Braille" pitchFamily="2" charset="0"/>
              </a:rPr>
              <a:t>RIPARTIRE IN SICUREZZA</a:t>
            </a:r>
            <a:r>
              <a:rPr lang="it-IT" sz="2800" b="1" baseline="30000" dirty="0">
                <a:solidFill>
                  <a:schemeClr val="bg1"/>
                </a:solidFill>
                <a:latin typeface="Apple Braille" pitchFamily="2" charset="0"/>
              </a:rPr>
              <a:t>»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4545" y="2705525"/>
            <a:ext cx="522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highlight>
                  <a:srgbClr val="008000"/>
                </a:highlight>
                <a:latin typeface="Apple Braille" pitchFamily="2" charset="0"/>
              </a:rPr>
              <a:t>06 MAGGIO 2020 (09:30 – 13:30)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81955" y="7515805"/>
            <a:ext cx="6346050" cy="2354491"/>
          </a:xfrm>
          <a:prstGeom prst="rect">
            <a:avLst/>
          </a:prstGeom>
          <a:solidFill>
            <a:srgbClr val="92D050">
              <a:alpha val="93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4">
                    <a:lumMod val="60000"/>
                    <a:lumOff val="40000"/>
                  </a:schemeClr>
                </a:solidFill>
                <a:latin typeface="Apple Braille" pitchFamily="2" charset="0"/>
              </a:defRPr>
            </a:lvl1pPr>
          </a:lstStyle>
          <a:p>
            <a:pPr algn="ctr"/>
            <a:r>
              <a:rPr lang="it-IT" sz="1500" dirty="0">
                <a:solidFill>
                  <a:srgbClr val="C00000"/>
                </a:solidFill>
                <a:latin typeface="+mn-lt"/>
              </a:rPr>
              <a:t>COSTO DI ISCRIZIONE: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  <a:latin typeface="+mn-lt"/>
              </a:rPr>
              <a:t>100 EURO</a:t>
            </a:r>
          </a:p>
          <a:p>
            <a:pPr algn="ctr"/>
            <a:r>
              <a:rPr lang="it-IT" sz="1500" dirty="0">
                <a:solidFill>
                  <a:srgbClr val="C00000"/>
                </a:solidFill>
                <a:latin typeface="+mn-lt"/>
              </a:rPr>
              <a:t>ATTESTATO VALIDO COME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  <a:latin typeface="+mn-lt"/>
              </a:rPr>
              <a:t>AGGIORNAMENTO PER 4 CREDITI FORMATIVI      </a:t>
            </a:r>
          </a:p>
          <a:p>
            <a:pPr algn="ctr"/>
            <a:endParaRPr lang="it-IT" sz="800" dirty="0">
              <a:solidFill>
                <a:srgbClr val="C00000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sz="1500" dirty="0">
                <a:solidFill>
                  <a:srgbClr val="C0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Invio domande di partecipazione e/ richieste di informazioni su</a:t>
            </a:r>
          </a:p>
          <a:p>
            <a:pPr algn="ctr"/>
            <a:endParaRPr lang="it-IT" sz="800" dirty="0">
              <a:solidFill>
                <a:srgbClr val="C00000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sz="1600" dirty="0">
                <a:solidFill>
                  <a:schemeClr val="accent5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info@secmgmt.uniroma2.it</a:t>
            </a:r>
            <a:endParaRPr lang="it-IT" sz="1600" dirty="0">
              <a:solidFill>
                <a:schemeClr val="accent5"/>
              </a:solidFill>
              <a:latin typeface="+mn-lt"/>
            </a:endParaRPr>
          </a:p>
          <a:p>
            <a:pPr algn="ctr"/>
            <a:endParaRPr lang="it-IT" sz="1600" dirty="0">
              <a:solidFill>
                <a:srgbClr val="002060"/>
              </a:solidFill>
              <a:latin typeface="+mn-lt"/>
            </a:endParaRPr>
          </a:p>
          <a:p>
            <a:pPr algn="ctr"/>
            <a:endParaRPr lang="it-IT" sz="8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it-IT" sz="1600" dirty="0">
                <a:solidFill>
                  <a:srgbClr val="FF0000"/>
                </a:solidFill>
                <a:latin typeface="+mn-lt"/>
              </a:rPr>
              <a:t>ISCRIZIONI ENTRO IL 30 APRILE 2020</a:t>
            </a:r>
          </a:p>
        </p:txBody>
      </p:sp>
      <p:pic>
        <p:nvPicPr>
          <p:cNvPr id="25" name="Immagine 24" descr="Cersa_15mm.t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4240" y="7939480"/>
            <a:ext cx="567303" cy="4538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9" name="CasellaDiTesto 28"/>
          <p:cNvSpPr txBox="1"/>
          <p:nvPr/>
        </p:nvSpPr>
        <p:spPr>
          <a:xfrm>
            <a:off x="242679" y="5755950"/>
            <a:ext cx="6417921" cy="1600438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RELATORI </a:t>
            </a:r>
            <a:r>
              <a:rPr lang="it-IT" sz="1500" b="1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Francesco Farina (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CeSIntES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) – Massimo Marrocco (AIPROS) </a:t>
            </a:r>
          </a:p>
          <a:p>
            <a:pPr algn="ctr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Giuseppe Accardi (COOPSERVICE) –Eugenio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Bursi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(FERRARI)</a:t>
            </a:r>
          </a:p>
          <a:p>
            <a:pPr algn="ctr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Fabrizio Cipollini (BULGARI) – Fabrizio Di Staso (ATAC) </a:t>
            </a:r>
          </a:p>
          <a:p>
            <a:pPr algn="ctr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Francesco Mandolini (ESSELUNGA) - Alessandro Manfredini (A2A)</a:t>
            </a:r>
          </a:p>
          <a:p>
            <a:pPr algn="ctr"/>
            <a:r>
              <a:rPr lang="it-IT" sz="1600" b="1">
                <a:solidFill>
                  <a:schemeClr val="accent6">
                    <a:lumMod val="50000"/>
                  </a:schemeClr>
                </a:solidFill>
              </a:rPr>
              <a:t>Pierluigi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Pelargonio (SKY</a:t>
            </a:r>
            <a:r>
              <a:rPr lang="it-IT" sz="1600" b="1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218357" y="3339059"/>
            <a:ext cx="2420707" cy="3845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ple Braille" pitchFamily="2" charset="0"/>
              </a:rPr>
              <a:t>PROGRAMMA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89585" y="3862749"/>
            <a:ext cx="6009307" cy="646331"/>
          </a:xfrm>
          <a:prstGeom prst="rect">
            <a:avLst/>
          </a:prstGeom>
          <a:solidFill>
            <a:schemeClr val="accent2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</a:rPr>
              <a:t>ANALISI DI CONTESTO E VALUTAZIONE DEI RISCHI PER MISURE EFFICACI ED EQUILIBRATE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32CBBD-339E-2A45-9CC8-8B95EEEB37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95" t="8050" r="15921" b="9088"/>
          <a:stretch/>
        </p:blipFill>
        <p:spPr>
          <a:xfrm>
            <a:off x="1371612" y="83648"/>
            <a:ext cx="2988118" cy="110497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688" y="365539"/>
            <a:ext cx="1242621" cy="338305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964CE52-E173-1444-AB8F-E6F91B9FB7CB}"/>
              </a:ext>
            </a:extLst>
          </p:cNvPr>
          <p:cNvSpPr txBox="1"/>
          <p:nvPr/>
        </p:nvSpPr>
        <p:spPr>
          <a:xfrm>
            <a:off x="389585" y="4644523"/>
            <a:ext cx="6009307" cy="923330"/>
          </a:xfrm>
          <a:prstGeom prst="rect">
            <a:avLst/>
          </a:prstGeom>
          <a:solidFill>
            <a:schemeClr val="accent2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APPROCCI DIVERSI IN CONTESTI E ATTIVITA’ DIVERSE: COME I PROFESSIONISTI STANNO ACCOMPAGNANDO IL RILANCIO OPERATIVO TRA COMPLIANCE E COMPETENZA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671580" y="9156795"/>
            <a:ext cx="1681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solidFill>
                  <a:schemeClr val="accent5"/>
                </a:solidFill>
                <a:latin typeface="Book Antiqua" panose="02040602050305030304" pitchFamily="18" charset="0"/>
                <a:ea typeface="MS Mincho"/>
                <a:cs typeface="Times New Roman" panose="02020603050405020304" pitchFamily="18" charset="0"/>
              </a:rPr>
              <a:t>www.cesintes.it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19D0E50-F69D-BF4E-AF23-EC1C5A940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688" y="9183645"/>
            <a:ext cx="416541" cy="310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04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>
            <a:extLst>
              <a:ext uri="{FF2B5EF4-FFF2-40B4-BE49-F238E27FC236}">
                <a16:creationId xmlns:a16="http://schemas.microsoft.com/office/drawing/2014/main" id="{3C27DDD9-EC3E-514E-BE81-A6470544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9" y="3198559"/>
            <a:ext cx="6407361" cy="645781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0" y="-1"/>
            <a:ext cx="6858000" cy="129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  <a:highlight>
                <a:srgbClr val="008000"/>
              </a:highlight>
              <a:latin typeface="Apple Braille" pitchFamily="2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9950B96-4E63-2A44-BB47-0F8BB97C89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1" y="341895"/>
            <a:ext cx="541865" cy="56240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241E381-58A7-0148-87FB-153187E5C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4" y="365539"/>
            <a:ext cx="327459" cy="59747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155568" y="222840"/>
            <a:ext cx="264522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8DB00"/>
                </a:solidFill>
                <a:latin typeface="Apple Braille" pitchFamily="2" charset="0"/>
              </a:rPr>
              <a:t>Centro Studi in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8DB00"/>
                </a:solidFill>
                <a:latin typeface="Apple Braille" pitchFamily="2" charset="0"/>
              </a:rPr>
              <a:t>Intelligence Economica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8DB00"/>
                </a:solidFill>
                <a:latin typeface="Apple Braille" pitchFamily="2" charset="0"/>
              </a:rPr>
              <a:t>e Security Management</a:t>
            </a:r>
            <a:r>
              <a:rPr lang="it-IT" altLang="it-IT" sz="1800" b="1" dirty="0">
                <a:solidFill>
                  <a:srgbClr val="F8DB00"/>
                </a:solidFill>
                <a:latin typeface="Apple Braille" pitchFamily="2" charset="0"/>
              </a:rPr>
              <a:t> </a:t>
            </a:r>
          </a:p>
        </p:txBody>
      </p:sp>
      <p:pic>
        <p:nvPicPr>
          <p:cNvPr id="25" name="Immagine 24" descr="Cersa_15mm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5414" y="7753968"/>
            <a:ext cx="567303" cy="4538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B32CBBD-339E-2A45-9CC8-8B95EEEB37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95" t="8050" r="15921" b="9088"/>
          <a:stretch/>
        </p:blipFill>
        <p:spPr>
          <a:xfrm>
            <a:off x="1371612" y="99977"/>
            <a:ext cx="2988118" cy="110497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688" y="381868"/>
            <a:ext cx="1242621" cy="33830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2671580" y="8801637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MS Mincho"/>
                <a:cs typeface="Times New Roman" panose="02020603050405020304" pitchFamily="18" charset="0"/>
              </a:rPr>
              <a:t>www.cesintes.it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19D0E50-F69D-BF4E-AF23-EC1C5A940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688" y="8798991"/>
            <a:ext cx="416541" cy="310641"/>
          </a:xfrm>
          <a:prstGeom prst="rect">
            <a:avLst/>
          </a:prstGeom>
          <a:noFill/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71AD8388-F795-A542-8EF9-5063A458E56B}"/>
              </a:ext>
            </a:extLst>
          </p:cNvPr>
          <p:cNvSpPr/>
          <p:nvPr/>
        </p:nvSpPr>
        <p:spPr>
          <a:xfrm>
            <a:off x="-1" y="1335414"/>
            <a:ext cx="6800797" cy="539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latin typeface="Apple Braille" pitchFamily="2" charset="0"/>
              </a:rPr>
              <a:t>WEBINAR DI AGGIORNAMENTO PER PROFESSIONISTI DELLA SECURITY E DELLA GESTIONE DELLE RISORSE UMANE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75D6B3A-62F2-0944-A4C5-AD3324344B92}"/>
              </a:ext>
            </a:extLst>
          </p:cNvPr>
          <p:cNvSpPr/>
          <p:nvPr/>
        </p:nvSpPr>
        <p:spPr>
          <a:xfrm>
            <a:off x="1750415" y="1889774"/>
            <a:ext cx="3299963" cy="3766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baseline="30000" dirty="0">
                <a:solidFill>
                  <a:schemeClr val="bg1"/>
                </a:solidFill>
                <a:latin typeface="Apple Braille" pitchFamily="2" charset="0"/>
              </a:rPr>
              <a:t>«</a:t>
            </a:r>
            <a:r>
              <a:rPr lang="it-IT" sz="1600" b="1" dirty="0">
                <a:solidFill>
                  <a:schemeClr val="bg1"/>
                </a:solidFill>
                <a:latin typeface="Apple Braille" pitchFamily="2" charset="0"/>
              </a:rPr>
              <a:t>RIPARTIRE IN SICUREZZA</a:t>
            </a:r>
            <a:r>
              <a:rPr lang="it-IT" sz="1600" b="1" baseline="30000" dirty="0">
                <a:solidFill>
                  <a:schemeClr val="bg1"/>
                </a:solidFill>
                <a:latin typeface="Apple Braille" pitchFamily="2" charset="0"/>
              </a:rPr>
              <a:t>»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EE6C309-283E-9447-80D0-7D8B409905C3}"/>
              </a:ext>
            </a:extLst>
          </p:cNvPr>
          <p:cNvSpPr txBox="1"/>
          <p:nvPr/>
        </p:nvSpPr>
        <p:spPr>
          <a:xfrm>
            <a:off x="814834" y="2255274"/>
            <a:ext cx="522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highlight>
                  <a:srgbClr val="008000"/>
                </a:highlight>
                <a:latin typeface="Apple Braille" pitchFamily="2" charset="0"/>
              </a:rPr>
              <a:t>06 MAGGIO 2020 (09:30 – 13:30)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FB48F2-F7D0-3342-A44F-32FC6B19E0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62" y="2520175"/>
            <a:ext cx="5071668" cy="72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4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10137</TotalTime>
  <Words>202</Words>
  <Application>Microsoft Macintosh PowerPoint</Application>
  <PresentationFormat>A4 (21x29,7 cm)</PresentationFormat>
  <Paragraphs>34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Apple Braille</vt:lpstr>
      <vt:lpstr>Arial</vt:lpstr>
      <vt:lpstr>Book Antiqua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Antonietta Ragozzino</dc:creator>
  <cp:keywords/>
  <cp:lastModifiedBy>Utente di Microsoft Office</cp:lastModifiedBy>
  <cp:revision>325</cp:revision>
  <cp:lastPrinted>2020-04-24T20:42:22Z</cp:lastPrinted>
  <dcterms:created xsi:type="dcterms:W3CDTF">2016-02-19T11:44:53Z</dcterms:created>
  <dcterms:modified xsi:type="dcterms:W3CDTF">2020-04-24T20:50:50Z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